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2" r:id="rId5"/>
    <p:sldId id="261" r:id="rId6"/>
    <p:sldId id="259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943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566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7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0808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826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6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158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964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36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74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76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62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1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17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49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5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37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5D811BF-1546-4A3D-983F-2B850219DC9A}" type="datetimeFigureOut">
              <a:rPr lang="ru-RU" smtClean="0"/>
              <a:t>19.12.2023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3B95F80-2CB8-445A-949C-C3F1540031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344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3999" y="434702"/>
            <a:ext cx="9144000" cy="1558699"/>
          </a:xfrm>
        </p:spPr>
        <p:txBody>
          <a:bodyPr>
            <a:normAutofit/>
          </a:bodyPr>
          <a:lstStyle/>
          <a:p>
            <a:r>
              <a:rPr lang="ru-RU" sz="4800" dirty="0" smtClean="0"/>
              <a:t>Анализ рынка недвижимости в Италии</a:t>
            </a:r>
            <a:endParaRPr lang="ru-RU" sz="4800" dirty="0"/>
          </a:p>
        </p:txBody>
      </p:sp>
      <p:pic>
        <p:nvPicPr>
          <p:cNvPr id="1026" name="Picture 2" descr="Римини, Италия. Аренда виллы, дома, коттеджа, апартаментов, квартир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868" y="2450742"/>
            <a:ext cx="7004262" cy="3939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0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4" y="124375"/>
            <a:ext cx="10353762" cy="970450"/>
          </a:xfrm>
        </p:spPr>
        <p:txBody>
          <a:bodyPr/>
          <a:lstStyle/>
          <a:p>
            <a:r>
              <a:rPr lang="ru-MD" b="1" dirty="0">
                <a:effectLst/>
              </a:rPr>
              <a:t>Иллюстрация средних цен по городам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15" y="1094825"/>
            <a:ext cx="9723120" cy="5272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79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92084" y="3400537"/>
            <a:ext cx="4181475" cy="742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7257732" y="1793410"/>
            <a:ext cx="3569295" cy="4700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5798227" y="822960"/>
            <a:ext cx="6160093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MD" b="1" dirty="0">
                <a:effectLst/>
              </a:rPr>
              <a:t>Результаты кластеризации</a:t>
            </a:r>
            <a:endParaRPr lang="ru-RU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814524" y="2009030"/>
            <a:ext cx="5161885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MD" sz="3400" b="1" smtClean="0">
                <a:effectLst/>
              </a:rPr>
              <a:t>Результаты </a:t>
            </a:r>
            <a:r>
              <a:rPr lang="en-US" sz="3400" b="1" smtClean="0">
                <a:effectLst/>
              </a:rPr>
              <a:t>ANOVA</a:t>
            </a:r>
            <a:endParaRPr lang="ru-RU" sz="3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46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384313"/>
            <a:ext cx="10353762" cy="970450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 Black" panose="020B0A04020102020204" pitchFamily="34" charset="0"/>
              </a:rPr>
              <a:t>Описание выбранного набора данных</a:t>
            </a:r>
            <a:endParaRPr lang="ru-RU" sz="3600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8893" y="1463429"/>
            <a:ext cx="10983565" cy="5125551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Выбранный мной набор данных, получен с Immobiliare.it , известного итальянского веб-сайта по недвижимости, отражающего последнюю динамику рынка недвижимости Италии по состоянию на 2023 год. </a:t>
            </a:r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ru-RU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Этот набор данных демонстрирует обновленные цены на </a:t>
            </a:r>
            <a:r>
              <a:rPr lang="ru-MD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недвижимости</a:t>
            </a:r>
            <a:r>
              <a:rPr lang="ru-RU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доступные для покупки в столицах всех регионов Италии. </a:t>
            </a:r>
          </a:p>
          <a:p>
            <a:r>
              <a:rPr lang="ru-R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Основными переменными в данном наборе данных являются цена недвижимости в евро (</a:t>
            </a:r>
            <a:r>
              <a:rPr lang="ru-RU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Price</a:t>
            </a:r>
            <a:r>
              <a:rPr lang="ru-R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(€)), количество комнат (</a:t>
            </a:r>
            <a:r>
              <a:rPr lang="ru-RU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Rooms</a:t>
            </a:r>
            <a:r>
              <a:rPr lang="ru-R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площадь в квадратных метрах (</a:t>
            </a:r>
            <a:r>
              <a:rPr lang="ru-RU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mq</a:t>
            </a:r>
            <a:r>
              <a:rPr lang="ru-R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тип объекта недвижимости (</a:t>
            </a:r>
            <a:r>
              <a:rPr lang="ru-RU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Type</a:t>
            </a:r>
            <a:r>
              <a:rPr lang="ru-R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описание объекта (</a:t>
            </a:r>
            <a:r>
              <a:rPr lang="ru-RU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Desc</a:t>
            </a:r>
            <a:r>
              <a:rPr lang="ru-R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город расположения (</a:t>
            </a:r>
            <a:r>
              <a:rPr lang="ru-RU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City</a:t>
            </a:r>
            <a:r>
              <a:rPr lang="ru-R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район города (</a:t>
            </a:r>
            <a:r>
              <a:rPr lang="ru-RU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Zone</a:t>
            </a:r>
            <a:r>
              <a:rPr lang="ru-R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и улица (</a:t>
            </a:r>
            <a:r>
              <a:rPr lang="ru-RU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Street</a:t>
            </a:r>
            <a:r>
              <a:rPr lang="ru-RU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 </a:t>
            </a:r>
            <a:endParaRPr lang="ru-RU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ru-RU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Предлагая подробный и актуальный обзор, этот набор данных служит ценным ресурсом для аналитиков, исследователей и любителей данных, заинтересованных в изучении изменений цен и рыночных тенденций в различных регионах сектора недвижимости Италии.</a:t>
            </a:r>
          </a:p>
        </p:txBody>
      </p:sp>
    </p:spTree>
    <p:extLst>
      <p:ext uri="{BB962C8B-B14F-4D97-AF65-F5344CB8AC3E}">
        <p14:creationId xmlns:p14="http://schemas.microsoft.com/office/powerpoint/2010/main" val="378316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56961"/>
            <a:ext cx="11552464" cy="1325563"/>
          </a:xfrm>
        </p:spPr>
        <p:txBody>
          <a:bodyPr>
            <a:noAutofit/>
          </a:bodyPr>
          <a:lstStyle/>
          <a:p>
            <a:r>
              <a:rPr lang="ru-MD" sz="3200" dirty="0" smtClean="0">
                <a:latin typeface="Arial Black" panose="020B0A04020102020204" pitchFamily="34" charset="0"/>
              </a:rPr>
              <a:t>Цели и задачи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64178" y="1682524"/>
            <a:ext cx="8738507" cy="472213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Определение </a:t>
            </a:r>
            <a:r>
              <a:rPr lang="ru-RU" sz="24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факторов, влияющих на цены</a:t>
            </a:r>
            <a:r>
              <a:rPr lang="ru-RU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Проведение анализа корреляции и множественной регрессии может помочь выявить факторы, влияющие на цены на недвижимость. </a:t>
            </a:r>
          </a:p>
          <a:p>
            <a:pPr>
              <a:lnSpc>
                <a:spcPct val="100000"/>
              </a:lnSpc>
            </a:pPr>
            <a:r>
              <a:rPr lang="ru-RU" sz="2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Кластеризация </a:t>
            </a:r>
            <a:r>
              <a:rPr lang="ru-RU" sz="24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регионов</a:t>
            </a:r>
            <a:r>
              <a:rPr lang="ru-RU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С использованием методов кластеризации данных можно выделить группы регионов с похожими характеристиками недвижимости. </a:t>
            </a:r>
            <a:endParaRPr lang="ru-RU" sz="24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ru-RU" sz="24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Проверить гипотезы о наличии значимой корреляции между размером жилья и его стоимостью. </a:t>
            </a:r>
          </a:p>
          <a:p>
            <a:r>
              <a:rPr lang="ru-RU" sz="24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Оценить влияние локализации объектов недвижимости на их ценность, особенно в туристических </a:t>
            </a:r>
            <a:r>
              <a:rPr lang="ru-RU" sz="2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зонах.</a:t>
            </a:r>
            <a:endParaRPr lang="ru-RU" sz="2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2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913794" y="355600"/>
            <a:ext cx="10353762" cy="970450"/>
          </a:xfrm>
        </p:spPr>
        <p:txBody>
          <a:bodyPr/>
          <a:lstStyle/>
          <a:p>
            <a:r>
              <a:rPr lang="ru-RU" dirty="0" smtClean="0"/>
              <a:t>Корреляционная матрица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47634" y="1580050"/>
            <a:ext cx="5486083" cy="486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Количество недвижимостей по городам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47" y="1788709"/>
            <a:ext cx="2041613" cy="4642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753610" y="1783431"/>
            <a:ext cx="5924550" cy="4647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59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74" y="1488757"/>
            <a:ext cx="2341586" cy="45906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78037" y="71211"/>
            <a:ext cx="11552464" cy="1325563"/>
          </a:xfrm>
        </p:spPr>
        <p:txBody>
          <a:bodyPr>
            <a:noAutofit/>
          </a:bodyPr>
          <a:lstStyle/>
          <a:p>
            <a:r>
              <a:rPr lang="ru-RU" sz="2800" dirty="0" smtClean="0">
                <a:latin typeface="Arial Black" panose="020B0A04020102020204" pitchFamily="34" charset="0"/>
              </a:rPr>
              <a:t>Средняя стоимость недвижимости в Италии по городам.</a:t>
            </a:r>
            <a:endParaRPr lang="ru-RU" sz="2800" dirty="0">
              <a:latin typeface="Arial Black" panose="020B0A040201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877570" y="1488757"/>
            <a:ext cx="6976110" cy="4546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46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8413" y="436880"/>
            <a:ext cx="11044525" cy="97045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Количество недвижимостей по количеству комнат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74620" y="1698624"/>
            <a:ext cx="6032109" cy="46818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924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Д</a:t>
            </a:r>
            <a:r>
              <a:rPr lang="ro-RO" dirty="0">
                <a:effectLst/>
              </a:rPr>
              <a:t>иаграмма рассеяния для цены и </a:t>
            </a:r>
            <a:r>
              <a:rPr lang="ru-RU" dirty="0" smtClean="0">
                <a:effectLst/>
              </a:rPr>
              <a:t>площади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88897" y="1763394"/>
            <a:ext cx="5603558" cy="4505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41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34544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Д</a:t>
            </a:r>
            <a:r>
              <a:rPr lang="ro-RO" dirty="0" smtClean="0">
                <a:effectLst/>
              </a:rPr>
              <a:t>иаграмма </a:t>
            </a:r>
            <a:r>
              <a:rPr lang="ro-RO" dirty="0">
                <a:effectLst/>
              </a:rPr>
              <a:t>рассеяния для цены и </a:t>
            </a:r>
            <a:r>
              <a:rPr lang="ru-RU" dirty="0" smtClean="0">
                <a:effectLst/>
              </a:rPr>
              <a:t>кол-ва комнат</a:t>
            </a:r>
            <a:r>
              <a:rPr lang="ro-RO" dirty="0" smtClean="0">
                <a:effectLst/>
              </a:rPr>
              <a:t> 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24799" y="1586230"/>
            <a:ext cx="5731754" cy="4885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5145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рифель">
  <a:themeElements>
    <a:clrScheme name="Грифель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Грифел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ифел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1032</TotalTime>
  <Words>257</Words>
  <Application>Microsoft Office PowerPoint</Application>
  <PresentationFormat>Широкоэкранный</PresentationFormat>
  <Paragraphs>20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 Unicode MS</vt:lpstr>
      <vt:lpstr>Arial Black</vt:lpstr>
      <vt:lpstr>Calisto MT</vt:lpstr>
      <vt:lpstr>Trebuchet MS</vt:lpstr>
      <vt:lpstr>Wingdings 2</vt:lpstr>
      <vt:lpstr>Грифель</vt:lpstr>
      <vt:lpstr>Анализ рынка недвижимости в Италии</vt:lpstr>
      <vt:lpstr>Описание выбранного набора данных</vt:lpstr>
      <vt:lpstr>Цели и задачи</vt:lpstr>
      <vt:lpstr>Корреляционная матрица</vt:lpstr>
      <vt:lpstr>Количество недвижимостей по городам</vt:lpstr>
      <vt:lpstr>Средняя стоимость недвижимости в Италии по городам.</vt:lpstr>
      <vt:lpstr>Количество недвижимостей по количеству комнат</vt:lpstr>
      <vt:lpstr>Диаграмма рассеяния для цены и площади</vt:lpstr>
      <vt:lpstr>Диаграмма рассеяния для цены и кол-ва комнат </vt:lpstr>
      <vt:lpstr>Иллюстрация средних цен по городам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28</cp:revision>
  <dcterms:created xsi:type="dcterms:W3CDTF">2023-09-28T08:08:12Z</dcterms:created>
  <dcterms:modified xsi:type="dcterms:W3CDTF">2023-12-19T13:57:32Z</dcterms:modified>
</cp:coreProperties>
</file>